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embeddedFontLst>
    <p:embeddedFont>
      <p:font typeface="Roboto Slab"/>
      <p:regular r:id="rId14"/>
      <p:bold r:id="rId15"/>
    </p:embeddedFont>
    <p:embeddedFont>
      <p:font typeface="Robot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obotoSlab-bold.fntdata"/><Relationship Id="rId14" Type="http://schemas.openxmlformats.org/officeDocument/2006/relationships/font" Target="fonts/RobotoSlab-regular.fntdata"/><Relationship Id="rId17" Type="http://schemas.openxmlformats.org/officeDocument/2006/relationships/font" Target="fonts/Roboto-bold.fntdata"/><Relationship Id="rId16" Type="http://schemas.openxmlformats.org/officeDocument/2006/relationships/font" Target="fonts/Roboto-regular.fntdata"/><Relationship Id="rId5" Type="http://schemas.openxmlformats.org/officeDocument/2006/relationships/slide" Target="slides/slide1.xml"/><Relationship Id="rId19" Type="http://schemas.openxmlformats.org/officeDocument/2006/relationships/font" Target="fonts/Roboto-boldItalic.fntdata"/><Relationship Id="rId6" Type="http://schemas.openxmlformats.org/officeDocument/2006/relationships/slide" Target="slides/slide2.xml"/><Relationship Id="rId18" Type="http://schemas.openxmlformats.org/officeDocument/2006/relationships/font" Target="fonts/Roboto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524800" y="67260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" name="Shape 11"/>
          <p:cNvSpPr/>
          <p:nvPr/>
        </p:nvSpPr>
        <p:spPr>
          <a:xfrm rot="10800000">
            <a:off x="6537562" y="33429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cxnSp>
        <p:nvCxnSpPr>
          <p:cNvPr id="12" name="Shape 12"/>
          <p:cNvCxnSpPr/>
          <p:nvPr/>
        </p:nvCxnSpPr>
        <p:spPr>
          <a:xfrm>
            <a:off x="4359601" y="2817463"/>
            <a:ext cx="424799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000"/>
            </a:lvl1pPr>
            <a:lvl2pPr lvl="1" algn="ctr">
              <a:spcBef>
                <a:spcPts val="0"/>
              </a:spcBef>
              <a:buSzPct val="100000"/>
              <a:defRPr sz="4000"/>
            </a:lvl2pPr>
            <a:lvl3pPr lvl="2" algn="ctr">
              <a:spcBef>
                <a:spcPts val="0"/>
              </a:spcBef>
              <a:buSzPct val="100000"/>
              <a:defRPr sz="4000"/>
            </a:lvl3pPr>
            <a:lvl4pPr lvl="3" algn="ctr">
              <a:spcBef>
                <a:spcPts val="0"/>
              </a:spcBef>
              <a:buSzPct val="100000"/>
              <a:defRPr sz="4000"/>
            </a:lvl4pPr>
            <a:lvl5pPr lvl="4" algn="ctr">
              <a:spcBef>
                <a:spcPts val="0"/>
              </a:spcBef>
              <a:buSzPct val="100000"/>
              <a:defRPr sz="4000"/>
            </a:lvl5pPr>
            <a:lvl6pPr lvl="5" algn="ctr">
              <a:spcBef>
                <a:spcPts val="0"/>
              </a:spcBef>
              <a:buSzPct val="100000"/>
              <a:defRPr sz="4000"/>
            </a:lvl6pPr>
            <a:lvl7pPr lvl="6" algn="ctr">
              <a:spcBef>
                <a:spcPts val="0"/>
              </a:spcBef>
              <a:buSzPct val="100000"/>
              <a:defRPr sz="4000"/>
            </a:lvl7pPr>
            <a:lvl8pPr lvl="7" algn="ctr">
              <a:spcBef>
                <a:spcPts val="0"/>
              </a:spcBef>
              <a:buSzPct val="100000"/>
              <a:defRPr sz="4000"/>
            </a:lvl8pPr>
            <a:lvl9pPr lvl="8" algn="ctr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50" y="5076825"/>
            <a:ext cx="9143699" cy="665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 txBox="1"/>
          <p:nvPr>
            <p:ph type="title"/>
          </p:nvPr>
        </p:nvSpPr>
        <p:spPr>
          <a:xfrm>
            <a:off x="387900" y="1152450"/>
            <a:ext cx="8368200" cy="15383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87900" y="2919450"/>
            <a:ext cx="8368200" cy="1071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359601" y="2817463"/>
            <a:ext cx="424799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" name="Shape 18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hape 21"/>
          <p:cNvCxnSpPr/>
          <p:nvPr/>
        </p:nvCxnSpPr>
        <p:spPr>
          <a:xfrm>
            <a:off x="492562" y="1260283"/>
            <a:ext cx="424799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" name="Shape 22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hape 26"/>
          <p:cNvCxnSpPr/>
          <p:nvPr/>
        </p:nvCxnSpPr>
        <p:spPr>
          <a:xfrm>
            <a:off x="492562" y="1260283"/>
            <a:ext cx="424799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" name="Shape 27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3879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89218" y="1412276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" name="Shape 36"/>
          <p:cNvSpPr txBox="1"/>
          <p:nvPr>
            <p:ph type="title"/>
          </p:nvPr>
        </p:nvSpPr>
        <p:spPr>
          <a:xfrm>
            <a:off x="3879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387900" y="1594025"/>
            <a:ext cx="2807999" cy="2681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4572000" y="-75"/>
            <a:ext cx="4572000" cy="5143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x="5029675" y="4495503"/>
            <a:ext cx="540899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5" name="Shape 45"/>
          <p:cNvSpPr txBox="1"/>
          <p:nvPr>
            <p:ph type="title"/>
          </p:nvPr>
        </p:nvSpPr>
        <p:spPr>
          <a:xfrm>
            <a:off x="265500" y="1209075"/>
            <a:ext cx="4045199" cy="15062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/>
        </p:txBody>
      </p:sp>
      <p:sp>
        <p:nvSpPr>
          <p:cNvPr id="46" name="Shape 46"/>
          <p:cNvSpPr txBox="1"/>
          <p:nvPr>
            <p:ph idx="1" type="subTitle"/>
          </p:nvPr>
        </p:nvSpPr>
        <p:spPr>
          <a:xfrm>
            <a:off x="265500" y="2769000"/>
            <a:ext cx="4045199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idx="1" type="body"/>
          </p:nvPr>
        </p:nvSpPr>
        <p:spPr>
          <a:xfrm>
            <a:off x="319500" y="4233725"/>
            <a:ext cx="5998800" cy="5987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Roboto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www.theguardian.com/world/2015/dec/18/beijing-pollution-second-ever-red-alert-smog-china" TargetMode="External"/><Relationship Id="rId4" Type="http://schemas.openxmlformats.org/officeDocument/2006/relationships/image" Target="../media/image0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China’s Three Ps: Production,Population and Pollution</a:t>
            </a:r>
          </a:p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Warm-Up	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Name two environmental issues that deal with the physical features of China.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Which economic activity seems to be impacted most by the changes in China?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Dinner Conversation	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Today we learned about China’s challenges concerning the economy, population and environmental issues.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Consumer and Service	          One Child Policy		Handshake Houses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Smog					Steel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Production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are some of the things China is doing to bolster their production?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Think back to last class and Three Gorges Dam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World leader in wind power production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lang="en"/>
              <a:t>Consumer and Service 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Steel Production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lang="en"/>
              <a:t>Reduction in production by 100 to 150 million tons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lang="en"/>
              <a:t>400,000 jobs lost	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Population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One Child Policy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Introduced in 1978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Excluded Ethnic Minorities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How it was enforced?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Garnishing wages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Offering incentives</a:t>
            </a:r>
          </a:p>
        </p:txBody>
      </p:sp>
      <p:sp>
        <p:nvSpPr>
          <p:cNvPr id="89" name="Shape 89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0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28225" y="754812"/>
            <a:ext cx="5810250" cy="404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Did the policy work?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3879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Did not necessarily reach their goals from 1979</a:t>
            </a:r>
            <a:br>
              <a:rPr lang="en"/>
            </a:br>
            <a:r>
              <a:rPr lang="en"/>
              <a:t>	1.2 million people by 2000</a:t>
            </a:r>
            <a:br>
              <a:rPr lang="en"/>
            </a:br>
            <a:r>
              <a:rPr lang="en"/>
              <a:t>	Instead they reached that by 1993</a:t>
            </a:r>
            <a:br>
              <a:rPr lang="en"/>
            </a:br>
            <a:r>
              <a:rPr lang="en"/>
              <a:t>Government claims to have prevented 400 million births</a:t>
            </a:r>
            <a:br>
              <a:rPr lang="en"/>
            </a:br>
          </a:p>
          <a:p>
            <a:pPr lvl="0" rtl="0">
              <a:spcBef>
                <a:spcPts val="0"/>
              </a:spcBef>
              <a:buNone/>
            </a:pPr>
            <a:r>
              <a:rPr lang="en"/>
              <a:t>Many Attribute population control to economic development and education</a:t>
            </a:r>
            <a:br>
              <a:rPr lang="en"/>
            </a:br>
          </a:p>
          <a:p>
            <a:pPr lvl="0">
              <a:spcBef>
                <a:spcPts val="0"/>
              </a:spcBef>
              <a:buNone/>
            </a:pPr>
            <a:r>
              <a:rPr lang="en"/>
              <a:t>2015</a:t>
            </a:r>
            <a:br>
              <a:rPr lang="en"/>
            </a:br>
            <a:r>
              <a:rPr lang="en"/>
              <a:t>Recently allowing couples to have two children</a:t>
            </a:r>
            <a:br>
              <a:rPr lang="en"/>
            </a:br>
          </a:p>
        </p:txBody>
      </p:sp>
      <p:sp>
        <p:nvSpPr>
          <p:cNvPr id="97" name="Shape 97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Life in China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3879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Handshake Houses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Underground homes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Chinese New Year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Largest human migration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" name="Shape 104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5" name="Shape 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2550" y="1017725"/>
            <a:ext cx="5608275" cy="3876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Pollution</a:t>
            </a:r>
          </a:p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3879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2008 Beijing Olympics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Odd-Even ban, nearly half the cars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Currently ban about 20% of the cars</a:t>
            </a:r>
          </a:p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Smog</a:t>
            </a:r>
            <a:r>
              <a:rPr lang="en"/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	</a:t>
            </a:r>
          </a:p>
        </p:txBody>
      </p:sp>
      <p:sp>
        <p:nvSpPr>
          <p:cNvPr id="112" name="Shape 112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3" name="Shape 1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26450" y="1587900"/>
            <a:ext cx="5219525" cy="346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CNN Student News</a:t>
            </a:r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